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2" r:id="rId1"/>
    <p:sldMasterId id="2147483693" r:id="rId2"/>
    <p:sldMasterId id="2147483694" r:id="rId3"/>
  </p:sldMasterIdLst>
  <p:notesMasterIdLst>
    <p:notesMasterId r:id="rId23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99" r:id="rId11"/>
    <p:sldId id="301" r:id="rId12"/>
    <p:sldId id="298" r:id="rId13"/>
    <p:sldId id="304" r:id="rId14"/>
    <p:sldId id="303" r:id="rId15"/>
    <p:sldId id="300" r:id="rId16"/>
    <p:sldId id="302" r:id="rId17"/>
    <p:sldId id="305" r:id="rId18"/>
    <p:sldId id="306" r:id="rId19"/>
    <p:sldId id="263" r:id="rId20"/>
    <p:sldId id="265" r:id="rId21"/>
    <p:sldId id="297" r:id="rId22"/>
  </p:sldIdLst>
  <p:sldSz cx="9144000" cy="5143500" type="screen16x9"/>
  <p:notesSz cx="6858000" cy="9144000"/>
  <p:embeddedFontLst>
    <p:embeddedFont>
      <p:font typeface="Roboto" panose="02000000000000000000" pitchFamily="2" charset="0"/>
      <p:regular r:id="rId24"/>
      <p:bold r:id="rId25"/>
      <p:italic r:id="rId26"/>
      <p:boldItalic r:id="rId27"/>
    </p:embeddedFont>
    <p:embeddedFont>
      <p:font typeface="Roboto Medium" panose="02000000000000000000" pitchFamily="2" charset="0"/>
      <p:regular r:id="rId28"/>
      <p:bold r:id="rId29"/>
      <p:italic r:id="rId30"/>
      <p:bold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5533">
          <p15:clr>
            <a:srgbClr val="A4A3A4"/>
          </p15:clr>
        </p15:guide>
        <p15:guide id="2" pos="397">
          <p15:clr>
            <a:srgbClr val="9AA0A6"/>
          </p15:clr>
        </p15:guide>
        <p15:guide id="3" orient="horz" pos="3240">
          <p15:clr>
            <a:srgbClr val="9AA0A6"/>
          </p15:clr>
        </p15:guide>
        <p15:guide id="4" orient="horz">
          <p15:clr>
            <a:srgbClr val="747775"/>
          </p15:clr>
        </p15:guide>
        <p15:guide id="5" orient="horz" pos="51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B5B4046-7D7C-4951-A427-F77EB5DD4958}">
  <a:tblStyle styleId="{CB5B4046-7D7C-4951-A427-F77EB5DD495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4" y="72"/>
      </p:cViewPr>
      <p:guideLst>
        <p:guide pos="5533"/>
        <p:guide pos="397"/>
        <p:guide orient="horz" pos="3240"/>
        <p:guide orient="horz"/>
        <p:guide orient="horz" pos="51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font" Target="fonts/font3.fntdata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font" Target="fonts/font2.fntdata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1.fntdata"/><Relationship Id="rId32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font" Target="fonts/font8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tableStyles" Target="tableStyles.xml"/><Relationship Id="rId8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3ce85d903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33ce85d903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>
          <a:extLst>
            <a:ext uri="{FF2B5EF4-FFF2-40B4-BE49-F238E27FC236}">
              <a16:creationId xmlns:a16="http://schemas.microsoft.com/office/drawing/2014/main" id="{8CF999F4-4516-D29F-8223-5446163C7D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df29b9fb24_0_69:notes">
            <a:extLst>
              <a:ext uri="{FF2B5EF4-FFF2-40B4-BE49-F238E27FC236}">
                <a16:creationId xmlns:a16="http://schemas.microsoft.com/office/drawing/2014/main" id="{BF093DFD-C72C-6575-7AC6-1F09EC9877C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df29b9fb24_0_69:notes">
            <a:extLst>
              <a:ext uri="{FF2B5EF4-FFF2-40B4-BE49-F238E27FC236}">
                <a16:creationId xmlns:a16="http://schemas.microsoft.com/office/drawing/2014/main" id="{1F05F73F-440E-FC65-35D3-5221518252C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20894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>
          <a:extLst>
            <a:ext uri="{FF2B5EF4-FFF2-40B4-BE49-F238E27FC236}">
              <a16:creationId xmlns:a16="http://schemas.microsoft.com/office/drawing/2014/main" id="{9D916CCA-5C33-B0C0-87F4-38AB3FB7BC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df29b9fb24_0_69:notes">
            <a:extLst>
              <a:ext uri="{FF2B5EF4-FFF2-40B4-BE49-F238E27FC236}">
                <a16:creationId xmlns:a16="http://schemas.microsoft.com/office/drawing/2014/main" id="{00B35D13-3167-FB86-921F-43AE9822061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df29b9fb24_0_69:notes">
            <a:extLst>
              <a:ext uri="{FF2B5EF4-FFF2-40B4-BE49-F238E27FC236}">
                <a16:creationId xmlns:a16="http://schemas.microsoft.com/office/drawing/2014/main" id="{4A203669-DD75-DE62-4195-2EF0B339EB4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83704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>
          <a:extLst>
            <a:ext uri="{FF2B5EF4-FFF2-40B4-BE49-F238E27FC236}">
              <a16:creationId xmlns:a16="http://schemas.microsoft.com/office/drawing/2014/main" id="{0E467085-14FF-71E8-FC8B-F4B0B3086C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df29b9fb24_0_69:notes">
            <a:extLst>
              <a:ext uri="{FF2B5EF4-FFF2-40B4-BE49-F238E27FC236}">
                <a16:creationId xmlns:a16="http://schemas.microsoft.com/office/drawing/2014/main" id="{00906A65-6C1D-0AD8-BD59-7DDC4110ED5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df29b9fb24_0_69:notes">
            <a:extLst>
              <a:ext uri="{FF2B5EF4-FFF2-40B4-BE49-F238E27FC236}">
                <a16:creationId xmlns:a16="http://schemas.microsoft.com/office/drawing/2014/main" id="{2EF2BBE2-6CD6-F86B-9900-BD98C225F24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32492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>
          <a:extLst>
            <a:ext uri="{FF2B5EF4-FFF2-40B4-BE49-F238E27FC236}">
              <a16:creationId xmlns:a16="http://schemas.microsoft.com/office/drawing/2014/main" id="{94679526-4724-988D-733A-A1D4A0CF87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df29b9fb24_0_69:notes">
            <a:extLst>
              <a:ext uri="{FF2B5EF4-FFF2-40B4-BE49-F238E27FC236}">
                <a16:creationId xmlns:a16="http://schemas.microsoft.com/office/drawing/2014/main" id="{037CED77-0EC2-81D4-CFD0-151FCC2C700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df29b9fb24_0_69:notes">
            <a:extLst>
              <a:ext uri="{FF2B5EF4-FFF2-40B4-BE49-F238E27FC236}">
                <a16:creationId xmlns:a16="http://schemas.microsoft.com/office/drawing/2014/main" id="{C736C908-B18A-9E4C-EC27-51639489F3E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9380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>
          <a:extLst>
            <a:ext uri="{FF2B5EF4-FFF2-40B4-BE49-F238E27FC236}">
              <a16:creationId xmlns:a16="http://schemas.microsoft.com/office/drawing/2014/main" id="{434E0BFE-679F-5B6B-9967-A620CB171E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df29b9fb24_0_69:notes">
            <a:extLst>
              <a:ext uri="{FF2B5EF4-FFF2-40B4-BE49-F238E27FC236}">
                <a16:creationId xmlns:a16="http://schemas.microsoft.com/office/drawing/2014/main" id="{CED163C6-A713-344C-C12F-A6A1B980774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df29b9fb24_0_69:notes">
            <a:extLst>
              <a:ext uri="{FF2B5EF4-FFF2-40B4-BE49-F238E27FC236}">
                <a16:creationId xmlns:a16="http://schemas.microsoft.com/office/drawing/2014/main" id="{21B6FE8E-1B1D-0B77-9806-406AF9BCE9A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81027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>
          <a:extLst>
            <a:ext uri="{FF2B5EF4-FFF2-40B4-BE49-F238E27FC236}">
              <a16:creationId xmlns:a16="http://schemas.microsoft.com/office/drawing/2014/main" id="{A1FC1812-8EC7-D3E1-A8C9-BA562DF9DC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df29b9fb24_0_69:notes">
            <a:extLst>
              <a:ext uri="{FF2B5EF4-FFF2-40B4-BE49-F238E27FC236}">
                <a16:creationId xmlns:a16="http://schemas.microsoft.com/office/drawing/2014/main" id="{9FD71444-EF5B-BA5F-01CC-46BDF99520A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df29b9fb24_0_69:notes">
            <a:extLst>
              <a:ext uri="{FF2B5EF4-FFF2-40B4-BE49-F238E27FC236}">
                <a16:creationId xmlns:a16="http://schemas.microsoft.com/office/drawing/2014/main" id="{51F87F11-CA33-6CC2-FB2E-7E51891FB6E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79150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>
          <a:extLst>
            <a:ext uri="{FF2B5EF4-FFF2-40B4-BE49-F238E27FC236}">
              <a16:creationId xmlns:a16="http://schemas.microsoft.com/office/drawing/2014/main" id="{CFF9FDA7-6CC3-0501-7B6D-BDE2B9BD37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df29b9fb24_0_69:notes">
            <a:extLst>
              <a:ext uri="{FF2B5EF4-FFF2-40B4-BE49-F238E27FC236}">
                <a16:creationId xmlns:a16="http://schemas.microsoft.com/office/drawing/2014/main" id="{05ECCA36-FF70-1F88-E28C-D7A2F836EF0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df29b9fb24_0_69:notes">
            <a:extLst>
              <a:ext uri="{FF2B5EF4-FFF2-40B4-BE49-F238E27FC236}">
                <a16:creationId xmlns:a16="http://schemas.microsoft.com/office/drawing/2014/main" id="{7E26345D-441A-4278-1E0A-FF9C27B01C2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43272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f98075b259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f98075b259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30f7d84ce1d_0_3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30f7d84ce1d_0_3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33ce85d903d_0_7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5" name="Google Shape;645;g33ce85d903d_0_7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30f7d84ce1d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30f7d84ce1d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de823becd0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de823becd0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30f7d84ce1d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30f7d84ce1d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f98075b259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f98075b259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f98075b259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f98075b259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>
          <a:extLst>
            <a:ext uri="{FF2B5EF4-FFF2-40B4-BE49-F238E27FC236}">
              <a16:creationId xmlns:a16="http://schemas.microsoft.com/office/drawing/2014/main" id="{3585A5A9-B2D7-380A-46E0-B338F94F63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df29b9fb24_0_69:notes">
            <a:extLst>
              <a:ext uri="{FF2B5EF4-FFF2-40B4-BE49-F238E27FC236}">
                <a16:creationId xmlns:a16="http://schemas.microsoft.com/office/drawing/2014/main" id="{99FAC156-333E-C610-25E6-700F030C879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df29b9fb24_0_69:notes">
            <a:extLst>
              <a:ext uri="{FF2B5EF4-FFF2-40B4-BE49-F238E27FC236}">
                <a16:creationId xmlns:a16="http://schemas.microsoft.com/office/drawing/2014/main" id="{1C412CBB-78DC-784B-9110-55A18EFD31B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15342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>
          <a:extLst>
            <a:ext uri="{FF2B5EF4-FFF2-40B4-BE49-F238E27FC236}">
              <a16:creationId xmlns:a16="http://schemas.microsoft.com/office/drawing/2014/main" id="{457D7C62-231B-A459-1D42-1E023866FE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df29b9fb24_0_69:notes">
            <a:extLst>
              <a:ext uri="{FF2B5EF4-FFF2-40B4-BE49-F238E27FC236}">
                <a16:creationId xmlns:a16="http://schemas.microsoft.com/office/drawing/2014/main" id="{60127185-CDCC-BD30-0ADF-8FFE3AB165B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df29b9fb24_0_69:notes">
            <a:extLst>
              <a:ext uri="{FF2B5EF4-FFF2-40B4-BE49-F238E27FC236}">
                <a16:creationId xmlns:a16="http://schemas.microsoft.com/office/drawing/2014/main" id="{07C291E2-7876-7D1F-EF01-3F9BB20D9A5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81504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l="99" r="99"/>
          <a:stretch/>
        </p:blipFill>
        <p:spPr>
          <a:xfrm>
            <a:off x="-17925" y="-10075"/>
            <a:ext cx="9194726" cy="518215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8293200" cy="48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944650" y="1769200"/>
            <a:ext cx="7379700" cy="23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1">
  <p:cSld name="CUSTOM_2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2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12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2">
  <p:cSld name="CUSTOM_2_1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ourier New"/>
              <a:buNone/>
              <a:defRPr sz="1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1">
  <p:cSld name="CUSTOM_4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ubTitle" idx="1"/>
          </p:nvPr>
        </p:nvSpPr>
        <p:spPr>
          <a:xfrm>
            <a:off x="544050" y="1350425"/>
            <a:ext cx="5316300" cy="9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14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subTitle" idx="2"/>
          </p:nvPr>
        </p:nvSpPr>
        <p:spPr>
          <a:xfrm>
            <a:off x="795050" y="2220038"/>
            <a:ext cx="7568100" cy="23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2">
  <p:cSld name="CUSTOM_4_1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5"/>
          <p:cNvSpPr/>
          <p:nvPr/>
        </p:nvSpPr>
        <p:spPr>
          <a:xfrm>
            <a:off x="362300" y="1384249"/>
            <a:ext cx="4748700" cy="33933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subTitle" idx="1"/>
          </p:nvPr>
        </p:nvSpPr>
        <p:spPr>
          <a:xfrm>
            <a:off x="500550" y="1474819"/>
            <a:ext cx="44286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subTitle" idx="2"/>
          </p:nvPr>
        </p:nvSpPr>
        <p:spPr>
          <a:xfrm>
            <a:off x="5555275" y="1474819"/>
            <a:ext cx="3151200" cy="32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лок текст + картинка" type="title">
  <p:cSld name="TITLE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 txBox="1">
            <a:spLocks noGrp="1"/>
          </p:cNvSpPr>
          <p:nvPr>
            <p:ph type="title"/>
          </p:nvPr>
        </p:nvSpPr>
        <p:spPr>
          <a:xfrm>
            <a:off x="495300" y="1493850"/>
            <a:ext cx="4424100" cy="215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pic>
        <p:nvPicPr>
          <p:cNvPr id="71" name="Google Shape;71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283625" y="843000"/>
            <a:ext cx="3457500" cy="34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47">
          <p15:clr>
            <a:srgbClr val="E46962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Цитата, фон градиент" type="secHead">
  <p:cSld name="SECTION_HEADER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>
            <a:spLocks noGrp="1"/>
          </p:cNvSpPr>
          <p:nvPr>
            <p:ph type="title"/>
          </p:nvPr>
        </p:nvSpPr>
        <p:spPr>
          <a:xfrm>
            <a:off x="604350" y="1999200"/>
            <a:ext cx="7935300" cy="11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4" name="Google Shape;74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этапы процесса">
  <p:cSld name="CUSTOM_5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9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77" name="Google Shape;77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22851" y="1821363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78" name="Google Shape;7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8289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79" name="Google Shape;7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7615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80" name="Google Shape;80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47001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sp>
        <p:nvSpPr>
          <p:cNvPr id="81" name="Google Shape;81;p19"/>
          <p:cNvSpPr txBox="1"/>
          <p:nvPr/>
        </p:nvSpPr>
        <p:spPr>
          <a:xfrm>
            <a:off x="121300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1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" name="Google Shape;82;p19"/>
          <p:cNvSpPr txBox="1"/>
          <p:nvPr/>
        </p:nvSpPr>
        <p:spPr>
          <a:xfrm>
            <a:off x="3058443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2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" name="Google Shape;83;p19"/>
          <p:cNvSpPr txBox="1"/>
          <p:nvPr/>
        </p:nvSpPr>
        <p:spPr>
          <a:xfrm>
            <a:off x="4817770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3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" name="Google Shape;84;p19"/>
          <p:cNvSpPr txBox="1"/>
          <p:nvPr/>
        </p:nvSpPr>
        <p:spPr>
          <a:xfrm>
            <a:off x="663715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4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" name="Google Shape;85;p19"/>
          <p:cNvSpPr txBox="1"/>
          <p:nvPr/>
        </p:nvSpPr>
        <p:spPr>
          <a:xfrm>
            <a:off x="982906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" name="Google Shape;86;p19"/>
          <p:cNvSpPr txBox="1"/>
          <p:nvPr/>
        </p:nvSpPr>
        <p:spPr>
          <a:xfrm>
            <a:off x="2828343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" name="Google Shape;87;p19"/>
          <p:cNvSpPr txBox="1"/>
          <p:nvPr/>
        </p:nvSpPr>
        <p:spPr>
          <a:xfrm>
            <a:off x="4587670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" name="Google Shape;88;p19"/>
          <p:cNvSpPr txBox="1"/>
          <p:nvPr/>
        </p:nvSpPr>
        <p:spPr>
          <a:xfrm>
            <a:off x="6407056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писок в 2 колонки ">
  <p:cSld name="CUSTOM_8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0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aphicFrame>
        <p:nvGraphicFramePr>
          <p:cNvPr id="91" name="Google Shape;91;p20"/>
          <p:cNvGraphicFramePr/>
          <p:nvPr/>
        </p:nvGraphicFramePr>
        <p:xfrm>
          <a:off x="655650" y="1745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{CB5B4046-7D7C-4951-A427-F77EB5DD4958}</a:tableStyleId>
              </a:tblPr>
              <a:tblGrid>
                <a:gridCol w="3800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1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9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" sz="17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 Описание эксперимента</a:t>
                      </a:r>
                      <a:r>
                        <a:rPr lang="ru" sz="1700" b="1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" sz="17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 Технические детали</a:t>
                      </a:r>
                      <a:endParaRPr sz="17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175">
                <a:tc>
                  <a:txBody>
                    <a:bodyPr/>
                    <a:lstStyle/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Гипотеза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Целевая аудитория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Ожидаемый результат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3175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Roboto"/>
                        <a:buChar char="●"/>
                      </a:pPr>
                      <a:r>
                        <a:rPr lang="ru" sz="17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Реализация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Настройки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Метрики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сылка на источник" type="twoColTx">
  <p:cSld name="TITLE_AND_TWO_COLUMNS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1"/>
          <p:cNvSpPr txBox="1"/>
          <p:nvPr/>
        </p:nvSpPr>
        <p:spPr>
          <a:xfrm>
            <a:off x="556300" y="4554000"/>
            <a:ext cx="4239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добавьте ссылку на источник</a:t>
            </a:r>
            <a:endParaRPr sz="1100">
              <a:solidFill>
                <a:srgbClr val="013D8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елый слайд + заголовок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500550" y="1784775"/>
            <a:ext cx="7935300" cy="11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подтемой">
  <p:cSld name="MAIN_POINT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2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аблица ">
  <p:cSld name="CUSTOM_1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aphicFrame>
        <p:nvGraphicFramePr>
          <p:cNvPr id="98" name="Google Shape;98;p23"/>
          <p:cNvGraphicFramePr/>
          <p:nvPr/>
        </p:nvGraphicFramePr>
        <p:xfrm>
          <a:off x="608700" y="1593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{CB5B4046-7D7C-4951-A427-F77EB5DD4958}</a:tableStyleId>
              </a:tblPr>
              <a:tblGrid>
                <a:gridCol w="395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3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84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77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061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>
                        <a:solidFill>
                          <a:srgbClr val="4811C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плашки + иллюстрация">
  <p:cSld name="SECTION_TITLE_AND_DESCRIPTION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01" name="Google Shape;101;p24"/>
          <p:cNvSpPr/>
          <p:nvPr/>
        </p:nvSpPr>
        <p:spPr>
          <a:xfrm>
            <a:off x="791625" y="1039150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2" name="Google Shape;102;p24"/>
          <p:cNvSpPr/>
          <p:nvPr/>
        </p:nvSpPr>
        <p:spPr>
          <a:xfrm>
            <a:off x="791625" y="1904882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3" name="Google Shape;103;p24"/>
          <p:cNvSpPr/>
          <p:nvPr/>
        </p:nvSpPr>
        <p:spPr>
          <a:xfrm>
            <a:off x="791625" y="2770607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" name="Google Shape;104;p24"/>
          <p:cNvSpPr/>
          <p:nvPr/>
        </p:nvSpPr>
        <p:spPr>
          <a:xfrm>
            <a:off x="791625" y="3636339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5" name="Google Shape;105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533900" y="1409075"/>
            <a:ext cx="2468700" cy="24687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блока">
  <p:cSld name="CUSTOM_7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6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6"/>
          <p:cNvSpPr/>
          <p:nvPr/>
        </p:nvSpPr>
        <p:spPr>
          <a:xfrm>
            <a:off x="932713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" name="Google Shape;111;p26"/>
          <p:cNvSpPr/>
          <p:nvPr/>
        </p:nvSpPr>
        <p:spPr>
          <a:xfrm>
            <a:off x="3436420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" name="Google Shape;112;p26"/>
          <p:cNvSpPr/>
          <p:nvPr/>
        </p:nvSpPr>
        <p:spPr>
          <a:xfrm>
            <a:off x="5940127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" name="Google Shape;113;p26"/>
          <p:cNvSpPr txBox="1"/>
          <p:nvPr/>
        </p:nvSpPr>
        <p:spPr>
          <a:xfrm>
            <a:off x="1073575" y="2074863"/>
            <a:ext cx="1846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 sz="1100"/>
          </a:p>
        </p:txBody>
      </p:sp>
      <p:sp>
        <p:nvSpPr>
          <p:cNvPr id="114" name="Google Shape;114;p26"/>
          <p:cNvSpPr txBox="1"/>
          <p:nvPr/>
        </p:nvSpPr>
        <p:spPr>
          <a:xfrm>
            <a:off x="3530920" y="2074863"/>
            <a:ext cx="1938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/>
          </a:p>
        </p:txBody>
      </p:sp>
      <p:sp>
        <p:nvSpPr>
          <p:cNvPr id="115" name="Google Shape;115;p26"/>
          <p:cNvSpPr txBox="1"/>
          <p:nvPr/>
        </p:nvSpPr>
        <p:spPr>
          <a:xfrm>
            <a:off x="6080975" y="2074863"/>
            <a:ext cx="1938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пределение" type="title">
  <p:cSld name="TITLE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8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7710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2" name="Google Shape;122;p28"/>
          <p:cNvSpPr txBox="1"/>
          <p:nvPr/>
        </p:nvSpPr>
        <p:spPr>
          <a:xfrm>
            <a:off x="549614" y="1802270"/>
            <a:ext cx="7636200" cy="31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b="1">
                <a:solidFill>
                  <a:srgbClr val="9857F3"/>
                </a:solidFill>
                <a:latin typeface="Roboto"/>
                <a:ea typeface="Roboto"/>
                <a:cs typeface="Roboto"/>
                <a:sym typeface="Roboto"/>
              </a:rPr>
              <a:t>Определение</a:t>
            </a:r>
            <a:r>
              <a:rPr lang="ru" sz="24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– </a:t>
            </a:r>
            <a:r>
              <a:rPr lang="ru" sz="2400"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их типов данных, соглашений об именовании и правил проверки целостностей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кст + картинка" type="tx">
  <p:cSld name="TITLE_AND_BODY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28" name="Google Shape;128;p30"/>
          <p:cNvSpPr txBox="1"/>
          <p:nvPr/>
        </p:nvSpPr>
        <p:spPr>
          <a:xfrm>
            <a:off x="630550" y="1572900"/>
            <a:ext cx="3906300" cy="17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3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Главная мысль </a:t>
            </a:r>
            <a:endParaRPr sz="33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3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слайда, тезис, определение</a:t>
            </a:r>
            <a:endParaRPr sz="33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9" name="Google Shape;129;p30"/>
          <p:cNvPicPr preferRelativeResize="0"/>
          <p:nvPr/>
        </p:nvPicPr>
        <p:blipFill rotWithShape="1">
          <a:blip r:embed="rId2">
            <a:alphaModFix/>
          </a:blip>
          <a:srcRect t="10742" b="10734"/>
          <a:stretch/>
        </p:blipFill>
        <p:spPr>
          <a:xfrm>
            <a:off x="5581050" y="867901"/>
            <a:ext cx="2868000" cy="3118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TITLE_AND_TWO_COLUMNS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себе">
  <p:cSld name="CUSTOM_1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3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ш макет 1">
  <p:cSld name="CUSTOM_5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34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38" name="Google Shape;138;p34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139" name="Google Shape;139;p34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140" name="Google Shape;140;p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6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2">
  <p:cSld name="CUSTOM_2_1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8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1">
  <p:cSld name="CUSTOM_4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9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39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2">
  <p:cSld name="CUSTOM_4_1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40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40"/>
          <p:cNvSpPr/>
          <p:nvPr/>
        </p:nvSpPr>
        <p:spPr>
          <a:xfrm>
            <a:off x="362300" y="1364963"/>
            <a:ext cx="4748700" cy="35649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40"/>
          <p:cNvSpPr txBox="1">
            <a:spLocks noGrp="1"/>
          </p:cNvSpPr>
          <p:nvPr>
            <p:ph type="subTitle" idx="1"/>
          </p:nvPr>
        </p:nvSpPr>
        <p:spPr>
          <a:xfrm>
            <a:off x="500550" y="1474819"/>
            <a:ext cx="44286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158" name="Google Shape;158;p40"/>
          <p:cNvSpPr txBox="1">
            <a:spLocks noGrp="1"/>
          </p:cNvSpPr>
          <p:nvPr>
            <p:ph type="subTitle" idx="2"/>
          </p:nvPr>
        </p:nvSpPr>
        <p:spPr>
          <a:xfrm>
            <a:off x="5555275" y="1474819"/>
            <a:ext cx="3151200" cy="32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>
  <p:cSld name="TITLE_AND_BODY_1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41"/>
          <p:cNvSpPr txBox="1">
            <a:spLocks noGrp="1"/>
          </p:cNvSpPr>
          <p:nvPr>
            <p:ph type="title"/>
          </p:nvPr>
        </p:nvSpPr>
        <p:spPr>
          <a:xfrm>
            <a:off x="500550" y="1783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41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238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162" name="Google Shape;162;p4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ш макет 1">
  <p:cSld name="CUSTOM_5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42"/>
          <p:cNvSpPr txBox="1">
            <a:spLocks noGrp="1"/>
          </p:cNvSpPr>
          <p:nvPr>
            <p:ph type="title"/>
          </p:nvPr>
        </p:nvSpPr>
        <p:spPr>
          <a:xfrm>
            <a:off x="500550" y="2545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43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0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-синий">
  <p:cSld name="MAIN_POINT_2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4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238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19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6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sz="1500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subTitle" idx="2"/>
          </p:nvPr>
        </p:nvSpPr>
        <p:spPr>
          <a:xfrm>
            <a:off x="3135425" y="2978831"/>
            <a:ext cx="58563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sz="1500" b="1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ubTitle" idx="3"/>
          </p:nvPr>
        </p:nvSpPr>
        <p:spPr>
          <a:xfrm>
            <a:off x="3135425" y="3278981"/>
            <a:ext cx="5856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ubTitle" idx="4"/>
          </p:nvPr>
        </p:nvSpPr>
        <p:spPr>
          <a:xfrm>
            <a:off x="3135425" y="3662550"/>
            <a:ext cx="58563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31" name="Google Shape;31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себе">
  <p:cSld name="CUSTOM_1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ubTitle" idx="1"/>
          </p:nvPr>
        </p:nvSpPr>
        <p:spPr>
          <a:xfrm>
            <a:off x="3891775" y="1716281"/>
            <a:ext cx="43917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600"/>
              <a:buNone/>
              <a:defRPr sz="1600" b="1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subTitle" idx="2"/>
          </p:nvPr>
        </p:nvSpPr>
        <p:spPr>
          <a:xfrm>
            <a:off x="3891775" y="2252801"/>
            <a:ext cx="5095200" cy="25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7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6.xml"/><Relationship Id="rId16" Type="http://schemas.openxmlformats.org/officeDocument/2006/relationships/theme" Target="../theme/theme3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6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2">
            <a:alphaModFix/>
          </a:blip>
          <a:stretch>
            <a:fillRect/>
          </a:stretch>
        </a:blip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○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○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8" name="Google Shape;68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7">
            <a:alphaModFix/>
          </a:blip>
          <a:stretch>
            <a:fillRect/>
          </a:stretch>
        </a:blip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7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8" name="Google Shape;118;p27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9" name="Google Shape;119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2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2" r:id="rId9"/>
    <p:sldLayoutId id="2147483683" r:id="rId10"/>
    <p:sldLayoutId id="2147483684" r:id="rId11"/>
    <p:sldLayoutId id="2147483685" r:id="rId12"/>
    <p:sldLayoutId id="2147483686" r:id="rId13"/>
    <p:sldLayoutId id="2147483687" r:id="rId14"/>
    <p:sldLayoutId id="2147483688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../../../&#1052;&#1077;&#1076;&#1080;&#1072;_&#1060;&#1054;&#1058;&#1054;/&#1057;%20&#1090;&#1077;&#1083;&#1077;&#1092;&#1086;&#1085;&#1072;%20&#1057;&#1077;&#1088;&#1075;&#1077;&#1103;/2024.01-06/IMG_20240101_024844.jpg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48"/>
          <p:cNvPicPr preferRelativeResize="0"/>
          <p:nvPr/>
        </p:nvPicPr>
        <p:blipFill rotWithShape="1">
          <a:blip r:embed="rId3">
            <a:alphaModFix/>
          </a:blip>
          <a:srcRect l="18598" r="18591"/>
          <a:stretch/>
        </p:blipFill>
        <p:spPr>
          <a:xfrm>
            <a:off x="-75950" y="-3216975"/>
            <a:ext cx="9408753" cy="8360474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48"/>
          <p:cNvSpPr txBox="1"/>
          <p:nvPr/>
        </p:nvSpPr>
        <p:spPr>
          <a:xfrm>
            <a:off x="433125" y="1534950"/>
            <a:ext cx="7584300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0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Проектная работа</a:t>
            </a:r>
            <a:endParaRPr sz="4500" b="1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86" name="Google Shape;186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13700" y="268875"/>
            <a:ext cx="822175" cy="284625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48"/>
          <p:cNvSpPr/>
          <p:nvPr/>
        </p:nvSpPr>
        <p:spPr>
          <a:xfrm>
            <a:off x="629700" y="4138025"/>
            <a:ext cx="2920500" cy="426600"/>
          </a:xfrm>
          <a:prstGeom prst="roundRect">
            <a:avLst>
              <a:gd name="adj" fmla="val 16667"/>
            </a:avLst>
          </a:prstGeom>
          <a:solidFill>
            <a:srgbClr val="3F299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8" name="Google Shape;188;p48"/>
          <p:cNvSpPr txBox="1"/>
          <p:nvPr/>
        </p:nvSpPr>
        <p:spPr>
          <a:xfrm>
            <a:off x="886050" y="4127375"/>
            <a:ext cx="2407800" cy="4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9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Архитектор 1С</a:t>
            </a:r>
            <a:endParaRPr sz="1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89" name="Google Shape;189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09723" y="3083693"/>
            <a:ext cx="1548451" cy="166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>
          <a:extLst>
            <a:ext uri="{FF2B5EF4-FFF2-40B4-BE49-F238E27FC236}">
              <a16:creationId xmlns:a16="http://schemas.microsoft.com/office/drawing/2014/main" id="{1FAA0873-1311-6FFF-AD08-069754391E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54">
            <a:extLst>
              <a:ext uri="{FF2B5EF4-FFF2-40B4-BE49-F238E27FC236}">
                <a16:creationId xmlns:a16="http://schemas.microsoft.com/office/drawing/2014/main" id="{02AFB03C-6552-1205-9B09-48D9AC873D4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dirty="0"/>
              <a:t>Подача заявки на изменение</a:t>
            </a:r>
            <a:br>
              <a:rPr lang="ru" sz="3000" dirty="0"/>
            </a:br>
            <a:r>
              <a:rPr lang="ru" sz="2000" dirty="0"/>
              <a:t>Встраивается в виде расширения в любую* конфигурацию 1С</a:t>
            </a:r>
            <a:endParaRPr sz="20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30B1A46-3FB2-3553-5B26-95145F959D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9087" y="1220276"/>
            <a:ext cx="6372013" cy="2440033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2A71E8A-0710-961F-CCA3-EE4A6F64BD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675" y="2919058"/>
            <a:ext cx="5706450" cy="2036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3004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>
          <a:extLst>
            <a:ext uri="{FF2B5EF4-FFF2-40B4-BE49-F238E27FC236}">
              <a16:creationId xmlns:a16="http://schemas.microsoft.com/office/drawing/2014/main" id="{A1318F91-3098-DDD2-4BDB-01BAC3F562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54">
            <a:extLst>
              <a:ext uri="{FF2B5EF4-FFF2-40B4-BE49-F238E27FC236}">
                <a16:creationId xmlns:a16="http://schemas.microsoft.com/office/drawing/2014/main" id="{D3DE5D44-C2E0-58DF-7667-09A6A38DCC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dirty="0"/>
              <a:t>Обмен данными</a:t>
            </a:r>
            <a:endParaRPr sz="3000" dirty="0"/>
          </a:p>
        </p:txBody>
      </p:sp>
      <p:sp>
        <p:nvSpPr>
          <p:cNvPr id="4" name="Google Shape;242;p54">
            <a:extLst>
              <a:ext uri="{FF2B5EF4-FFF2-40B4-BE49-F238E27FC236}">
                <a16:creationId xmlns:a16="http://schemas.microsoft.com/office/drawing/2014/main" id="{73CEE786-D719-6B6B-A9B7-09AE91BBCE61}"/>
              </a:ext>
            </a:extLst>
          </p:cNvPr>
          <p:cNvSpPr txBox="1">
            <a:spLocks/>
          </p:cNvSpPr>
          <p:nvPr/>
        </p:nvSpPr>
        <p:spPr>
          <a:xfrm>
            <a:off x="5035369" y="966773"/>
            <a:ext cx="4108631" cy="459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ru-RU" sz="2000" dirty="0"/>
              <a:t>Настройки на «клиенте»</a:t>
            </a:r>
          </a:p>
        </p:txBody>
      </p:sp>
      <p:sp>
        <p:nvSpPr>
          <p:cNvPr id="7" name="Google Shape;242;p54">
            <a:extLst>
              <a:ext uri="{FF2B5EF4-FFF2-40B4-BE49-F238E27FC236}">
                <a16:creationId xmlns:a16="http://schemas.microsoft.com/office/drawing/2014/main" id="{EC613241-A829-125E-501A-E17325474F9C}"/>
              </a:ext>
            </a:extLst>
          </p:cNvPr>
          <p:cNvSpPr txBox="1">
            <a:spLocks/>
          </p:cNvSpPr>
          <p:nvPr/>
        </p:nvSpPr>
        <p:spPr>
          <a:xfrm>
            <a:off x="377700" y="971791"/>
            <a:ext cx="4108631" cy="459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ru-RU" sz="2000" dirty="0"/>
              <a:t>Настройки на «сервере»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3BA6250-E150-59B3-B692-73E0F5A9B7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5648" y="1627856"/>
            <a:ext cx="4295502" cy="243706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F10D70FC-6F43-CE63-6265-E2A5C1183D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189" y="1629983"/>
            <a:ext cx="4455998" cy="2437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8510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>
          <a:extLst>
            <a:ext uri="{FF2B5EF4-FFF2-40B4-BE49-F238E27FC236}">
              <a16:creationId xmlns:a16="http://schemas.microsoft.com/office/drawing/2014/main" id="{84204993-A170-F229-A4CB-81C7098F55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54">
            <a:extLst>
              <a:ext uri="{FF2B5EF4-FFF2-40B4-BE49-F238E27FC236}">
                <a16:creationId xmlns:a16="http://schemas.microsoft.com/office/drawing/2014/main" id="{0F72F4DB-CA5A-4CE1-1EBE-DFF8BB4339F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dirty="0"/>
              <a:t>Обмен данными - </a:t>
            </a:r>
            <a:r>
              <a:rPr lang="en-US" sz="3000" dirty="0"/>
              <a:t>RabbitMQ</a:t>
            </a:r>
            <a:endParaRPr sz="30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C245221-41C9-9913-A3D6-421E4147A4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381" y="878674"/>
            <a:ext cx="8773237" cy="2545839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12939FA-4AF2-C5D2-DDD7-3152724CE9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1626" y="3441620"/>
            <a:ext cx="3849248" cy="164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2839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>
          <a:extLst>
            <a:ext uri="{FF2B5EF4-FFF2-40B4-BE49-F238E27FC236}">
              <a16:creationId xmlns:a16="http://schemas.microsoft.com/office/drawing/2014/main" id="{A86468A2-DDBF-0D0D-0493-ADBA81DD1C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54">
            <a:extLst>
              <a:ext uri="{FF2B5EF4-FFF2-40B4-BE49-F238E27FC236}">
                <a16:creationId xmlns:a16="http://schemas.microsoft.com/office/drawing/2014/main" id="{E76BE5FA-A2A3-9541-5D01-3F76CA8D303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dirty="0"/>
              <a:t>Работа с заявками в «Трекере»</a:t>
            </a:r>
            <a:br>
              <a:rPr lang="ru" sz="3000" dirty="0"/>
            </a:br>
            <a:r>
              <a:rPr lang="ru" sz="2000" dirty="0"/>
              <a:t>Форма «Мои задачи»</a:t>
            </a:r>
            <a:br>
              <a:rPr lang="ru" sz="3000" dirty="0"/>
            </a:br>
            <a:endParaRPr sz="30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65BFB84-CC5E-55A2-3577-6E1CDF27EA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058" y="1360561"/>
            <a:ext cx="7075884" cy="3604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6171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>
          <a:extLst>
            <a:ext uri="{FF2B5EF4-FFF2-40B4-BE49-F238E27FC236}">
              <a16:creationId xmlns:a16="http://schemas.microsoft.com/office/drawing/2014/main" id="{F268FC73-7D75-7C0A-44CF-D52644002B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54">
            <a:extLst>
              <a:ext uri="{FF2B5EF4-FFF2-40B4-BE49-F238E27FC236}">
                <a16:creationId xmlns:a16="http://schemas.microsoft.com/office/drawing/2014/main" id="{3EA75316-7EA3-E33E-29F9-D42B60E76D9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dirty="0"/>
              <a:t>Работа с заявками в «Трекере»</a:t>
            </a:r>
            <a:br>
              <a:rPr lang="ru" sz="3000" dirty="0"/>
            </a:br>
            <a:r>
              <a:rPr lang="ru" sz="2000" dirty="0"/>
              <a:t>Форма заявки</a:t>
            </a:r>
            <a:endParaRPr sz="2000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BD9D4C5-6361-426F-3C8D-04561FA648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209" y="1286404"/>
            <a:ext cx="7407581" cy="3642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017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>
          <a:extLst>
            <a:ext uri="{FF2B5EF4-FFF2-40B4-BE49-F238E27FC236}">
              <a16:creationId xmlns:a16="http://schemas.microsoft.com/office/drawing/2014/main" id="{585CA3F1-F27D-FCF4-E02F-93B82D8C71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54">
            <a:extLst>
              <a:ext uri="{FF2B5EF4-FFF2-40B4-BE49-F238E27FC236}">
                <a16:creationId xmlns:a16="http://schemas.microsoft.com/office/drawing/2014/main" id="{E2F80657-9658-B517-1E47-B0AA8FEFC13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dirty="0"/>
              <a:t>Метрики</a:t>
            </a:r>
            <a:endParaRPr sz="3000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8C5D557-AFCF-5C53-A3EF-E11020ED00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277" y="1107275"/>
            <a:ext cx="8685445" cy="3769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9555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>
          <a:extLst>
            <a:ext uri="{FF2B5EF4-FFF2-40B4-BE49-F238E27FC236}">
              <a16:creationId xmlns:a16="http://schemas.microsoft.com/office/drawing/2014/main" id="{8791CD14-0557-1EA4-47D0-ECBA5FFB91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54">
            <a:extLst>
              <a:ext uri="{FF2B5EF4-FFF2-40B4-BE49-F238E27FC236}">
                <a16:creationId xmlns:a16="http://schemas.microsoft.com/office/drawing/2014/main" id="{7340E0E1-944B-6574-ADCA-B6CD778B25F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dirty="0"/>
              <a:t>Автотесты</a:t>
            </a:r>
            <a:endParaRPr sz="30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464F9F4-CF4F-17C3-3159-333EE9697E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550" y="1029874"/>
            <a:ext cx="8301037" cy="3782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8642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5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400"/>
              <a:t>Выводы</a:t>
            </a:r>
            <a:endParaRPr sz="3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/>
          </a:p>
        </p:txBody>
      </p:sp>
      <p:graphicFrame>
        <p:nvGraphicFramePr>
          <p:cNvPr id="251" name="Google Shape;251;p55"/>
          <p:cNvGraphicFramePr/>
          <p:nvPr>
            <p:extLst>
              <p:ext uri="{D42A27DB-BD31-4B8C-83A1-F6EECF244321}">
                <p14:modId xmlns:p14="http://schemas.microsoft.com/office/powerpoint/2010/main" val="3935463321"/>
              </p:ext>
            </p:extLst>
          </p:nvPr>
        </p:nvGraphicFramePr>
        <p:xfrm>
          <a:off x="609600" y="1182619"/>
          <a:ext cx="7239000" cy="3458344"/>
        </p:xfrm>
        <a:graphic>
          <a:graphicData uri="http://schemas.openxmlformats.org/drawingml/2006/table">
            <a:tbl>
              <a:tblPr>
                <a:noFill/>
                <a:tableStyleId>{CB5B4046-7D7C-4951-A427-F77EB5DD4958}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Все цели достигнуты, в том числе новый опыт</a:t>
                      </a:r>
                      <a:endParaRPr sz="16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Проект занял 3-4 дня</a:t>
                      </a:r>
                      <a:endParaRPr sz="16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Планы развития: </a:t>
                      </a: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- Переход с </a:t>
                      </a:r>
                      <a:r>
                        <a:rPr lang="en-US" sz="1600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RabbitMQ</a:t>
                      </a:r>
                      <a:r>
                        <a:rPr lang="ru-RU" sz="1600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на </a:t>
                      </a:r>
                      <a:r>
                        <a:rPr lang="en-US" sz="1600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Kafka</a:t>
                      </a:r>
                      <a:r>
                        <a:rPr lang="ru-RU" sz="1600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для более удобного запуска нового трекер-клиента</a:t>
                      </a: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- Внедрение в Трекер подсистемы управления доступом для разделения доступа к объектам по назначенным ролям</a:t>
                      </a: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- Реализация передачи файлов при подаче заявки для более полного описания изменения</a:t>
                      </a:r>
                      <a:endParaRPr sz="16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Google Shape;272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21602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57"/>
          <p:cNvSpPr txBox="1">
            <a:spLocks noGrp="1"/>
          </p:cNvSpPr>
          <p:nvPr>
            <p:ph type="title" idx="4294967295"/>
          </p:nvPr>
        </p:nvSpPr>
        <p:spPr>
          <a:xfrm>
            <a:off x="629000" y="1932525"/>
            <a:ext cx="7295100" cy="195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5000">
                <a:solidFill>
                  <a:schemeClr val="lt1"/>
                </a:solidFill>
              </a:rPr>
              <a:t>Спасибо за внимание!</a:t>
            </a:r>
            <a:endParaRPr sz="5000">
              <a:solidFill>
                <a:schemeClr val="lt1"/>
              </a:solidFill>
            </a:endParaRPr>
          </a:p>
        </p:txBody>
      </p:sp>
      <p:pic>
        <p:nvPicPr>
          <p:cNvPr id="274" name="Google Shape;274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28113" y="1616723"/>
            <a:ext cx="595986" cy="5959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7" name="Google Shape;647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92"/>
            <a:ext cx="9144003" cy="5103318"/>
          </a:xfrm>
          <a:prstGeom prst="rect">
            <a:avLst/>
          </a:prstGeom>
          <a:noFill/>
          <a:ln>
            <a:noFill/>
          </a:ln>
        </p:spPr>
      </p:pic>
      <p:sp>
        <p:nvSpPr>
          <p:cNvPr id="648" name="Google Shape;648;p89"/>
          <p:cNvSpPr txBox="1"/>
          <p:nvPr/>
        </p:nvSpPr>
        <p:spPr>
          <a:xfrm>
            <a:off x="720000" y="696425"/>
            <a:ext cx="7130700" cy="315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45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Единственно верного </a:t>
            </a:r>
            <a:endParaRPr sz="45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45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решения не существует. </a:t>
            </a:r>
            <a:endParaRPr sz="45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45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Хотя существует </a:t>
            </a:r>
            <a:endParaRPr sz="45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45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много неверных.</a:t>
            </a:r>
            <a:endParaRPr sz="50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endParaRPr sz="2500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49" name="Google Shape;649;p89"/>
          <p:cNvSpPr txBox="1"/>
          <p:nvPr/>
        </p:nvSpPr>
        <p:spPr>
          <a:xfrm>
            <a:off x="5527975" y="3851825"/>
            <a:ext cx="3416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Дэвид Акин, NASA</a:t>
            </a:r>
            <a:endParaRPr sz="1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9"/>
          <p:cNvSpPr txBox="1">
            <a:spLocks noGrp="1"/>
          </p:cNvSpPr>
          <p:nvPr>
            <p:ph type="title"/>
          </p:nvPr>
        </p:nvSpPr>
        <p:spPr>
          <a:xfrm>
            <a:off x="744125" y="1415974"/>
            <a:ext cx="7935300" cy="141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4000">
                <a:solidFill>
                  <a:schemeClr val="dk1"/>
                </a:solidFill>
              </a:rPr>
              <a:t>Меня хорошо видно</a:t>
            </a:r>
            <a:endParaRPr sz="4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>
                <a:solidFill>
                  <a:schemeClr val="dk1"/>
                </a:solidFill>
              </a:rPr>
              <a:t>&amp; слышно?</a:t>
            </a:r>
            <a:endParaRPr sz="4000">
              <a:solidFill>
                <a:schemeClr val="dk1"/>
              </a:solidFill>
            </a:endParaRPr>
          </a:p>
        </p:txBody>
      </p:sp>
      <p:pic>
        <p:nvPicPr>
          <p:cNvPr id="195" name="Google Shape;195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4062" y="3841075"/>
            <a:ext cx="545712" cy="5457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5575" y="3890890"/>
            <a:ext cx="537262" cy="5372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50"/>
          <p:cNvSpPr txBox="1">
            <a:spLocks noGrp="1"/>
          </p:cNvSpPr>
          <p:nvPr>
            <p:ph type="title"/>
          </p:nvPr>
        </p:nvSpPr>
        <p:spPr>
          <a:xfrm>
            <a:off x="500550" y="313624"/>
            <a:ext cx="8520600" cy="184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000" dirty="0"/>
              <a:t>Защита проекта</a:t>
            </a:r>
            <a:endParaRPr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3000" dirty="0"/>
              <a:t>Тема: Организация подачи и обработки заявок на изменение программ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202" name="Google Shape;202;p50">
            <a:hlinkClick r:id="rId3" action="ppaction://hlinkfile"/>
          </p:cNvPr>
          <p:cNvPicPr preferRelativeResize="0"/>
          <p:nvPr/>
        </p:nvPicPr>
        <p:blipFill>
          <a:blip r:embed="rId4"/>
          <a:srcRect t="17175" b="17175"/>
          <a:stretch/>
        </p:blipFill>
        <p:spPr>
          <a:xfrm>
            <a:off x="630000" y="2085726"/>
            <a:ext cx="2349900" cy="23187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03" name="Google Shape;203;p50"/>
          <p:cNvSpPr txBox="1"/>
          <p:nvPr/>
        </p:nvSpPr>
        <p:spPr>
          <a:xfrm>
            <a:off x="3899475" y="2336401"/>
            <a:ext cx="3701700" cy="3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300" b="1" dirty="0">
                <a:solidFill>
                  <a:srgbClr val="3F299A"/>
                </a:solidFill>
                <a:latin typeface="Roboto"/>
                <a:ea typeface="Roboto"/>
                <a:cs typeface="Roboto"/>
                <a:sym typeface="Roboto"/>
              </a:rPr>
              <a:t>Сергей Целиков</a:t>
            </a:r>
            <a:endParaRPr sz="2300" b="1" dirty="0">
              <a:solidFill>
                <a:srgbClr val="3F299A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4" name="Google Shape;204;p50"/>
          <p:cNvSpPr txBox="1"/>
          <p:nvPr/>
        </p:nvSpPr>
        <p:spPr>
          <a:xfrm>
            <a:off x="3899475" y="2893375"/>
            <a:ext cx="3193200" cy="664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dirty="0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Ведущий программист 1С 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 dirty="0">
                <a:latin typeface="Roboto Medium"/>
                <a:ea typeface="Roboto Medium"/>
                <a:cs typeface="Roboto Medium"/>
                <a:sym typeface="Roboto Medium"/>
              </a:rPr>
              <a:t>К</a:t>
            </a:r>
            <a:r>
              <a:rPr lang="ru" sz="1300" dirty="0">
                <a:latin typeface="Roboto Medium"/>
                <a:ea typeface="Roboto Medium"/>
                <a:cs typeface="Roboto Medium"/>
                <a:sym typeface="Roboto Medium"/>
              </a:rPr>
              <a:t>омпания «Автомакон»</a:t>
            </a:r>
            <a:endParaRPr sz="1300" dirty="0">
              <a:solidFill>
                <a:srgbClr val="0000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51"/>
          <p:cNvSpPr txBox="1">
            <a:spLocks noGrp="1"/>
          </p:cNvSpPr>
          <p:nvPr>
            <p:ph type="title"/>
          </p:nvPr>
        </p:nvSpPr>
        <p:spPr>
          <a:xfrm>
            <a:off x="538550" y="348974"/>
            <a:ext cx="8520600" cy="6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План защиты</a:t>
            </a:r>
            <a:endParaRPr/>
          </a:p>
        </p:txBody>
      </p:sp>
      <p:sp>
        <p:nvSpPr>
          <p:cNvPr id="210" name="Google Shape;210;p51"/>
          <p:cNvSpPr/>
          <p:nvPr/>
        </p:nvSpPr>
        <p:spPr>
          <a:xfrm>
            <a:off x="1138125" y="1491302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Цель и задачи проекта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1" name="Google Shape;211;p51"/>
          <p:cNvSpPr/>
          <p:nvPr/>
        </p:nvSpPr>
        <p:spPr>
          <a:xfrm>
            <a:off x="1138125" y="2071492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Какие технологии использовались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2" name="Google Shape;212;p51"/>
          <p:cNvSpPr/>
          <p:nvPr/>
        </p:nvSpPr>
        <p:spPr>
          <a:xfrm>
            <a:off x="1138125" y="2651676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Что получилось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3" name="Google Shape;213;p51"/>
          <p:cNvSpPr/>
          <p:nvPr/>
        </p:nvSpPr>
        <p:spPr>
          <a:xfrm>
            <a:off x="1138125" y="3246225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Выводы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14" name="Google Shape;214;p51"/>
          <p:cNvCxnSpPr>
            <a:stCxn id="210" idx="1"/>
            <a:endCxn id="211" idx="1"/>
          </p:cNvCxnSpPr>
          <p:nvPr/>
        </p:nvCxnSpPr>
        <p:spPr>
          <a:xfrm>
            <a:off x="1138125" y="1679402"/>
            <a:ext cx="600" cy="5802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215" name="Google Shape;215;p51"/>
          <p:cNvCxnSpPr>
            <a:stCxn id="211" idx="1"/>
            <a:endCxn id="212" idx="1"/>
          </p:cNvCxnSpPr>
          <p:nvPr/>
        </p:nvCxnSpPr>
        <p:spPr>
          <a:xfrm>
            <a:off x="1138125" y="2259592"/>
            <a:ext cx="600" cy="5802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216" name="Google Shape;216;p51"/>
          <p:cNvCxnSpPr>
            <a:stCxn id="212" idx="1"/>
            <a:endCxn id="213" idx="1"/>
          </p:cNvCxnSpPr>
          <p:nvPr/>
        </p:nvCxnSpPr>
        <p:spPr>
          <a:xfrm>
            <a:off x="1138125" y="2839776"/>
            <a:ext cx="600" cy="5946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217" name="Google Shape;217;p51"/>
          <p:cNvCxnSpPr>
            <a:stCxn id="213" idx="1"/>
            <a:endCxn id="218" idx="1"/>
          </p:cNvCxnSpPr>
          <p:nvPr/>
        </p:nvCxnSpPr>
        <p:spPr>
          <a:xfrm>
            <a:off x="1138125" y="3434325"/>
            <a:ext cx="600" cy="5268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218" name="Google Shape;218;p51"/>
          <p:cNvSpPr/>
          <p:nvPr/>
        </p:nvSpPr>
        <p:spPr>
          <a:xfrm>
            <a:off x="1138137" y="3772875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Вопросы и рекомендации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52"/>
          <p:cNvSpPr txBox="1"/>
          <p:nvPr/>
        </p:nvSpPr>
        <p:spPr>
          <a:xfrm>
            <a:off x="560500" y="324881"/>
            <a:ext cx="8520600" cy="13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b="1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Цел</a:t>
            </a:r>
            <a:r>
              <a:rPr lang="ru" sz="3000" b="1" dirty="0">
                <a:latin typeface="Roboto"/>
                <a:ea typeface="Roboto"/>
                <a:cs typeface="Roboto"/>
                <a:sym typeface="Roboto"/>
              </a:rPr>
              <a:t>ь и задачи</a:t>
            </a:r>
            <a:r>
              <a:rPr lang="ru" sz="3000" b="1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проекта</a:t>
            </a:r>
            <a:endParaRPr sz="3000" b="1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224" name="Google Shape;224;p52"/>
          <p:cNvGraphicFramePr/>
          <p:nvPr>
            <p:extLst>
              <p:ext uri="{D42A27DB-BD31-4B8C-83A1-F6EECF244321}">
                <p14:modId xmlns:p14="http://schemas.microsoft.com/office/powerpoint/2010/main" val="3215221030"/>
              </p:ext>
            </p:extLst>
          </p:nvPr>
        </p:nvGraphicFramePr>
        <p:xfrm>
          <a:off x="952500" y="2272292"/>
          <a:ext cx="7239000" cy="2546327"/>
        </p:xfrm>
        <a:graphic>
          <a:graphicData uri="http://schemas.openxmlformats.org/drawingml/2006/table">
            <a:tbl>
              <a:tblPr>
                <a:noFill/>
                <a:tableStyleId>{CB5B4046-7D7C-4951-A427-F77EB5DD4958}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Подача заявки из любой программы 1С в компании</a:t>
                      </a: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Создание программы «Трекер» (на платформе 1С) для отработки заявок на изменение с согласованием</a:t>
                      </a: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Фиксация временных метрик отработки заявки на всех этапах</a:t>
                      </a: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Анализ </a:t>
                      </a:r>
                      <a:r>
                        <a:rPr lang="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метрик отработки заявки методологией 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APDEX </a:t>
                      </a:r>
                      <a:r>
                        <a:rPr lang="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в отчете</a:t>
                      </a: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" sz="14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5.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Ведение учета трудозатрат по заявкам</a:t>
                      </a:r>
                      <a:endParaRPr sz="1400" dirty="0">
                        <a:solidFill>
                          <a:schemeClr val="tx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25" name="Google Shape;225;p52"/>
          <p:cNvSpPr/>
          <p:nvPr/>
        </p:nvSpPr>
        <p:spPr>
          <a:xfrm>
            <a:off x="1628250" y="1386300"/>
            <a:ext cx="5887500" cy="6621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Цель проекта: </a:t>
            </a:r>
            <a:r>
              <a:rPr lang="ru-RU" sz="15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создать механизмы ведения заявок на изменение программ</a:t>
            </a:r>
            <a:endParaRPr sz="15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5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Какие технологии использовались</a:t>
            </a:r>
            <a:endParaRPr sz="3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/>
          </a:p>
        </p:txBody>
      </p:sp>
      <p:graphicFrame>
        <p:nvGraphicFramePr>
          <p:cNvPr id="237" name="Google Shape;237;p53"/>
          <p:cNvGraphicFramePr/>
          <p:nvPr>
            <p:extLst>
              <p:ext uri="{D42A27DB-BD31-4B8C-83A1-F6EECF244321}">
                <p14:modId xmlns:p14="http://schemas.microsoft.com/office/powerpoint/2010/main" val="1357025368"/>
              </p:ext>
            </p:extLst>
          </p:nvPr>
        </p:nvGraphicFramePr>
        <p:xfrm>
          <a:off x="645319" y="1426624"/>
          <a:ext cx="7239000" cy="3061058"/>
        </p:xfrm>
        <a:graphic>
          <a:graphicData uri="http://schemas.openxmlformats.org/drawingml/2006/table">
            <a:tbl>
              <a:tblPr>
                <a:noFill/>
                <a:tableStyleId>{CB5B4046-7D7C-4951-A427-F77EB5DD4958}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Платформа 1С – для создания программы для отработки заявок на изменение</a:t>
                      </a: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Расширения конфигурации 1С – для создания клиентского приложения для подачи заявок</a:t>
                      </a: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Брокер сообщений </a:t>
                      </a:r>
                      <a:r>
                        <a:rPr lang="en-US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RabbitMQ</a:t>
                      </a:r>
                      <a:r>
                        <a:rPr lang="ru-RU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– для обмена между клиентами и Трекером</a:t>
                      </a: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Методология </a:t>
                      </a:r>
                      <a:r>
                        <a:rPr lang="en-US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APDEX</a:t>
                      </a:r>
                      <a:r>
                        <a:rPr lang="ru-RU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– для анализа метрик отработки заявок</a:t>
                      </a: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4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5.</a:t>
                      </a: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Docker – </a:t>
                      </a:r>
                      <a:r>
                        <a:rPr lang="ru-RU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для оперативного развертывания </a:t>
                      </a:r>
                      <a:r>
                        <a:rPr lang="en-US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RabbitMQ</a:t>
                      </a:r>
                      <a:endParaRPr sz="16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54"/>
          <p:cNvSpPr txBox="1">
            <a:spLocks noGrp="1"/>
          </p:cNvSpPr>
          <p:nvPr>
            <p:ph type="title"/>
          </p:nvPr>
        </p:nvSpPr>
        <p:spPr>
          <a:xfrm>
            <a:off x="300039" y="330724"/>
            <a:ext cx="8843961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dirty="0"/>
              <a:t>Схема </a:t>
            </a:r>
            <a:r>
              <a:rPr lang="en-US" sz="3000" dirty="0"/>
              <a:t>BPMN</a:t>
            </a:r>
            <a:br>
              <a:rPr lang="ru-RU" sz="3000" dirty="0"/>
            </a:br>
            <a:r>
              <a:rPr lang="ru-RU" sz="2000" dirty="0"/>
              <a:t>Р</a:t>
            </a:r>
            <a:r>
              <a:rPr lang="ru" sz="2000" dirty="0"/>
              <a:t>абота с заявками на изменение</a:t>
            </a:r>
            <a:endParaRPr sz="2000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BFAFE11-59C9-8232-8CC1-F47950D0FE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3615" y="1195525"/>
            <a:ext cx="8436769" cy="394797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>
          <a:extLst>
            <a:ext uri="{FF2B5EF4-FFF2-40B4-BE49-F238E27FC236}">
              <a16:creationId xmlns:a16="http://schemas.microsoft.com/office/drawing/2014/main" id="{79C18CFA-9C41-6FE0-4AFA-FF59C9ED81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1CE8DFA3-0C0E-6254-E55F-CD45B34B5E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8566" y="185737"/>
            <a:ext cx="3906868" cy="4772025"/>
          </a:xfrm>
          <a:prstGeom prst="rect">
            <a:avLst/>
          </a:prstGeom>
        </p:spPr>
      </p:pic>
      <p:sp>
        <p:nvSpPr>
          <p:cNvPr id="14" name="Google Shape;242;p54">
            <a:extLst>
              <a:ext uri="{FF2B5EF4-FFF2-40B4-BE49-F238E27FC236}">
                <a16:creationId xmlns:a16="http://schemas.microsoft.com/office/drawing/2014/main" id="{04BF6963-E0E8-E19D-593A-A9A41D1D407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dirty="0"/>
              <a:t>Схема </a:t>
            </a:r>
            <a:r>
              <a:rPr lang="en-US" sz="3000" dirty="0"/>
              <a:t>C4</a:t>
            </a:r>
            <a:endParaRPr sz="3000" dirty="0"/>
          </a:p>
        </p:txBody>
      </p:sp>
    </p:spTree>
    <p:extLst>
      <p:ext uri="{BB962C8B-B14F-4D97-AF65-F5344CB8AC3E}">
        <p14:creationId xmlns:p14="http://schemas.microsoft.com/office/powerpoint/2010/main" val="9655759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>
          <a:extLst>
            <a:ext uri="{FF2B5EF4-FFF2-40B4-BE49-F238E27FC236}">
              <a16:creationId xmlns:a16="http://schemas.microsoft.com/office/drawing/2014/main" id="{00AEC34E-B4F1-E9C4-7B20-60AC652E4E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54">
            <a:extLst>
              <a:ext uri="{FF2B5EF4-FFF2-40B4-BE49-F238E27FC236}">
                <a16:creationId xmlns:a16="http://schemas.microsoft.com/office/drawing/2014/main" id="{35A35377-A9CF-D8B4-0C3C-362E24A156F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 dirty="0"/>
              <a:t>Схема </a:t>
            </a:r>
            <a:r>
              <a:rPr lang="en-US" sz="3000" dirty="0"/>
              <a:t>ER</a:t>
            </a:r>
            <a:endParaRPr sz="30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B2C504B-C67F-A97C-B547-7E319D64BB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77580"/>
            <a:ext cx="9144000" cy="3388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314701"/>
      </p:ext>
    </p:extLst>
  </p:cSld>
  <p:clrMapOvr>
    <a:masterClrMapping/>
  </p:clrMapOvr>
</p:sld>
</file>

<file path=ppt/theme/theme1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6402BA"/>
      </a:dk2>
      <a:lt2>
        <a:srgbClr val="EEEEEE"/>
      </a:lt2>
      <a:accent1>
        <a:srgbClr val="7629BA"/>
      </a:accent1>
      <a:accent2>
        <a:srgbClr val="8B8EE3"/>
      </a:accent2>
      <a:accent3>
        <a:srgbClr val="BFC1F0"/>
      </a:accent3>
      <a:accent4>
        <a:srgbClr val="FFAB40"/>
      </a:accent4>
      <a:accent5>
        <a:srgbClr val="0097A7"/>
      </a:accent5>
      <a:accent6>
        <a:srgbClr val="EEFF41"/>
      </a:accent6>
      <a:hlink>
        <a:srgbClr val="8B8EE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</TotalTime>
  <Words>326</Words>
  <Application>Microsoft Office PowerPoint</Application>
  <PresentationFormat>Экран (16:9)</PresentationFormat>
  <Paragraphs>67</Paragraphs>
  <Slides>19</Slides>
  <Notes>19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3</vt:i4>
      </vt:variant>
      <vt:variant>
        <vt:lpstr>Заголовки слайдов</vt:lpstr>
      </vt:variant>
      <vt:variant>
        <vt:i4>19</vt:i4>
      </vt:variant>
    </vt:vector>
  </HeadingPairs>
  <TitlesOfParts>
    <vt:vector size="26" baseType="lpstr">
      <vt:lpstr>Courier New</vt:lpstr>
      <vt:lpstr>Roboto Medium</vt:lpstr>
      <vt:lpstr>Arial</vt:lpstr>
      <vt:lpstr>Roboto</vt:lpstr>
      <vt:lpstr>Светлая тема</vt:lpstr>
      <vt:lpstr>Светлая тема</vt:lpstr>
      <vt:lpstr>Светлая тема</vt:lpstr>
      <vt:lpstr>Презентация PowerPoint</vt:lpstr>
      <vt:lpstr>Меня хорошо видно &amp; слышно?</vt:lpstr>
      <vt:lpstr>Защита проекта Тема: Организация подачи и обработки заявок на изменение программ   </vt:lpstr>
      <vt:lpstr>План защиты</vt:lpstr>
      <vt:lpstr>Презентация PowerPoint</vt:lpstr>
      <vt:lpstr>Какие технологии использовались </vt:lpstr>
      <vt:lpstr>Схема BPMN Работа с заявками на изменение</vt:lpstr>
      <vt:lpstr>Схема C4</vt:lpstr>
      <vt:lpstr>Схема ER</vt:lpstr>
      <vt:lpstr>Подача заявки на изменение Встраивается в виде расширения в любую* конфигурацию 1С</vt:lpstr>
      <vt:lpstr>Обмен данными</vt:lpstr>
      <vt:lpstr>Обмен данными - RabbitMQ</vt:lpstr>
      <vt:lpstr>Работа с заявками в «Трекере» Форма «Мои задачи» </vt:lpstr>
      <vt:lpstr>Работа с заявками в «Трекере» Форма заявки</vt:lpstr>
      <vt:lpstr>Метрики</vt:lpstr>
      <vt:lpstr>Автотесты</vt:lpstr>
      <vt:lpstr>Выводы </vt:lpstr>
      <vt:lpstr>Спасибо за внимание!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Целиков Сергей Геннадьевич</cp:lastModifiedBy>
  <cp:revision>7</cp:revision>
  <dcterms:modified xsi:type="dcterms:W3CDTF">2025-03-18T13:19:11Z</dcterms:modified>
</cp:coreProperties>
</file>